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70" r:id="rId5"/>
    <p:sldId id="271" r:id="rId6"/>
    <p:sldId id="260" r:id="rId7"/>
    <p:sldId id="261" r:id="rId8"/>
    <p:sldId id="262" r:id="rId9"/>
    <p:sldId id="263" r:id="rId10"/>
    <p:sldId id="265" r:id="rId11"/>
    <p:sldId id="264" r:id="rId12"/>
    <p:sldId id="272" r:id="rId13"/>
    <p:sldId id="266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4FECC8-F3C9-40A5-84DF-381E7FB0369C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EAC3D9-0D46-4BFD-9A90-77D71E9C99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Creutzfeldt-Jakob </a:t>
            </a:r>
            <a:r>
              <a:rPr lang="en-US" dirty="0" smtClean="0"/>
              <a:t>– mad cow -50 years to appear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AC3D9-0D46-4BFD-9A90-77D71E9C998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HEPATITIS B VACCINE</a:t>
            </a:r>
          </a:p>
          <a:p>
            <a:r>
              <a:rPr lang="pt-BR" b="1" dirty="0" smtClean="0"/>
              <a:t>W H AT YO U N E E D T O K N O W</a:t>
            </a:r>
          </a:p>
          <a:p>
            <a:r>
              <a:rPr lang="en-US" dirty="0" smtClean="0"/>
              <a:t>Many Vaccine Information Statements are available in Spanish and other languages. See www.immunize.org/vis.</a:t>
            </a:r>
          </a:p>
          <a:p>
            <a:r>
              <a:rPr lang="en-US" b="1" dirty="0" smtClean="0"/>
              <a:t>1What is hepatitis B?</a:t>
            </a:r>
          </a:p>
          <a:p>
            <a:r>
              <a:rPr lang="en-US" dirty="0" smtClean="0"/>
              <a:t>Hepatitis B is a serious disease that affects the liver. It is caused by the hepatitis B virus (HBV). HBV can cause:</a:t>
            </a:r>
          </a:p>
          <a:p>
            <a:r>
              <a:rPr lang="en-US" b="1" dirty="0" smtClean="0"/>
              <a:t>Acute (short-term) illness. This can lead to: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loss of appetite • diarrhea and vomiting</a:t>
            </a:r>
          </a:p>
          <a:p>
            <a:r>
              <a:rPr lang="en-US" dirty="0" smtClean="0"/>
              <a:t>• tiredness • jaundice (yellow skin or eyes)</a:t>
            </a:r>
          </a:p>
          <a:p>
            <a:r>
              <a:rPr lang="en-US" dirty="0" smtClean="0"/>
              <a:t>• pain in muscles, joints, and stomach</a:t>
            </a:r>
          </a:p>
          <a:p>
            <a:r>
              <a:rPr lang="en-US" dirty="0" smtClean="0"/>
              <a:t>Acute illness is more common among adults.</a:t>
            </a:r>
          </a:p>
          <a:p>
            <a:r>
              <a:rPr lang="en-US" dirty="0" smtClean="0"/>
              <a:t>Children who become infected usually do not have</a:t>
            </a:r>
          </a:p>
          <a:p>
            <a:r>
              <a:rPr lang="en-US" dirty="0" smtClean="0"/>
              <a:t>acute illness.</a:t>
            </a:r>
          </a:p>
          <a:p>
            <a:r>
              <a:rPr lang="en-US" b="1" dirty="0" smtClean="0"/>
              <a:t>Chronic (long-term) infection. Some people go on</a:t>
            </a:r>
          </a:p>
          <a:p>
            <a:r>
              <a:rPr lang="en-US" dirty="0" smtClean="0"/>
              <a:t>to develop chronic HBV infection. This can be very</a:t>
            </a:r>
          </a:p>
          <a:p>
            <a:r>
              <a:rPr lang="en-US" dirty="0" smtClean="0"/>
              <a:t>serious, and often leads to: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liver damage (cirrhosis) •liver cancer •death</a:t>
            </a:r>
          </a:p>
          <a:p>
            <a:r>
              <a:rPr lang="en-US" dirty="0" smtClean="0"/>
              <a:t>Chronic infection is more common among infants and children than among adults. People who are infected can spread HBV to others, even if they don’t appear sick.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In 2005, about 51,000 people became infected with</a:t>
            </a:r>
          </a:p>
          <a:p>
            <a:r>
              <a:rPr lang="en-US" dirty="0" smtClean="0"/>
              <a:t>hepatitis B.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About 1.25 million people in the United States</a:t>
            </a:r>
          </a:p>
          <a:p>
            <a:r>
              <a:rPr lang="en-US" dirty="0" smtClean="0"/>
              <a:t>have chronic HBV infection.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Each year about 3,000 to 5,000 people die from</a:t>
            </a:r>
          </a:p>
          <a:p>
            <a:r>
              <a:rPr lang="en-US" dirty="0" smtClean="0"/>
              <a:t>cirrhosis or liver cancer caused by HBV.</a:t>
            </a:r>
          </a:p>
          <a:p>
            <a:r>
              <a:rPr lang="en-US" dirty="0" smtClean="0"/>
              <a:t>Hepatitis B virus is spread through contact with the blood or other body fluids of an infected person. A person can become infected by: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contact with a mother’s blood and body fluids at</a:t>
            </a:r>
          </a:p>
          <a:p>
            <a:r>
              <a:rPr lang="en-US" dirty="0" smtClean="0"/>
              <a:t>the time of birth;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contact with blood and body fluids through</a:t>
            </a:r>
          </a:p>
          <a:p>
            <a:r>
              <a:rPr lang="en-US" dirty="0" smtClean="0"/>
              <a:t>breaks in the skin such as bites, cuts, or sores;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contact with objects that could have blood or body</a:t>
            </a:r>
          </a:p>
          <a:p>
            <a:r>
              <a:rPr lang="en-US" dirty="0" smtClean="0"/>
              <a:t>fluids on them such as toothbrushes or razors;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having unprotected sex with an infected person;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sharing needles when injecting drugs;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being stuck with a used needle on the job.</a:t>
            </a:r>
          </a:p>
          <a:p>
            <a:r>
              <a:rPr lang="en-US" b="1" dirty="0" smtClean="0"/>
              <a:t>2 Hepatitis B vaccine: Why getvaccinated?</a:t>
            </a:r>
          </a:p>
          <a:p>
            <a:r>
              <a:rPr lang="en-US" b="1" dirty="0" smtClean="0"/>
              <a:t>Hepatitis B vaccine can prevent hepatitis B, and the serious consequences of HBV infection, including liver cancer and cirrhosis.</a:t>
            </a:r>
          </a:p>
          <a:p>
            <a:r>
              <a:rPr lang="en-US" dirty="0" smtClean="0"/>
              <a:t>Routine hepatitis B vaccination of U.S. children began in 1991. Since then, the reported incidence of acute hepatitis B among children and adolescents has dropped by more than 95% – and by 75% in all age groups.</a:t>
            </a:r>
          </a:p>
          <a:p>
            <a:r>
              <a:rPr lang="en-US" dirty="0" smtClean="0"/>
              <a:t>Hepatitis B vaccine is made from a part of the hepatitis B virus. It cannot cause HBV infection. Hepatitis B vaccine is usually given as </a:t>
            </a:r>
            <a:r>
              <a:rPr lang="en-US" b="1" dirty="0" smtClean="0"/>
              <a:t>a series of 3 or 4 shots. This vaccine series gives long-term protection from HBV infection, possibly lifelong.</a:t>
            </a:r>
          </a:p>
          <a:p>
            <a:r>
              <a:rPr lang="en-US" b="1" dirty="0" smtClean="0"/>
              <a:t>3 Who should get hepatitis Bvaccine and when?</a:t>
            </a:r>
          </a:p>
          <a:p>
            <a:r>
              <a:rPr lang="en-US" b="1" dirty="0" smtClean="0"/>
              <a:t>Children and Adolescents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All children should get their first dose of hepatitis</a:t>
            </a:r>
          </a:p>
          <a:p>
            <a:r>
              <a:rPr lang="en-US" dirty="0" smtClean="0"/>
              <a:t>B vaccine </a:t>
            </a:r>
            <a:r>
              <a:rPr lang="en-US" b="1" dirty="0" smtClean="0"/>
              <a:t>at birth and should have completed the</a:t>
            </a:r>
          </a:p>
          <a:p>
            <a:r>
              <a:rPr lang="en-US" dirty="0" smtClean="0"/>
              <a:t>vaccine series by 6-18 months of age.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Children and adolescents through 18 years of</a:t>
            </a:r>
          </a:p>
          <a:p>
            <a:r>
              <a:rPr lang="en-US" dirty="0" smtClean="0"/>
              <a:t>age who did not get the vaccine when they were</a:t>
            </a:r>
          </a:p>
          <a:p>
            <a:r>
              <a:rPr lang="en-US" dirty="0" smtClean="0"/>
              <a:t>younger should also be vaccinated.</a:t>
            </a:r>
          </a:p>
          <a:p>
            <a:r>
              <a:rPr lang="en-US" b="1" dirty="0" smtClean="0"/>
              <a:t>Adults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All unvaccinated adults </a:t>
            </a:r>
            <a:r>
              <a:rPr lang="en-US" b="1" dirty="0" smtClean="0"/>
              <a:t>at risk for HBV infection</a:t>
            </a:r>
          </a:p>
          <a:p>
            <a:r>
              <a:rPr lang="en-US" dirty="0" smtClean="0"/>
              <a:t>should be vaccinated. This includes: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sex partners of people infected with HBV,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men who have sex with men,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who inject street drugs,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with more than one sex partner,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with chronic liver or kidney disease,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with jobs that expose them to human</a:t>
            </a:r>
          </a:p>
          <a:p>
            <a:r>
              <a:rPr lang="en-US" dirty="0" smtClean="0"/>
              <a:t>blood,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household contacts of people infected with HBV,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residents and staff in institutions for the</a:t>
            </a:r>
          </a:p>
          <a:p>
            <a:r>
              <a:rPr lang="en-US" dirty="0" smtClean="0"/>
              <a:t>developmentally disabled,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kidney dialysis patients,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who travel to countries where hepatitis</a:t>
            </a:r>
          </a:p>
          <a:p>
            <a:r>
              <a:rPr lang="en-US" dirty="0" smtClean="0"/>
              <a:t>B is common,</a:t>
            </a:r>
          </a:p>
          <a:p>
            <a:r>
              <a:rPr lang="en-US" dirty="0" smtClean="0"/>
              <a:t>-</a:t>
            </a:r>
          </a:p>
          <a:p>
            <a:r>
              <a:rPr lang="en-US" dirty="0" smtClean="0"/>
              <a:t>people with HIV infection.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Anyone else who wants to be protected from HBV</a:t>
            </a:r>
          </a:p>
          <a:p>
            <a:r>
              <a:rPr lang="en-US" dirty="0" smtClean="0"/>
              <a:t>infection may be vaccinated.</a:t>
            </a:r>
          </a:p>
          <a:p>
            <a:r>
              <a:rPr lang="en-US" dirty="0" smtClean="0"/>
              <a:t>•</a:t>
            </a:r>
          </a:p>
          <a:p>
            <a:r>
              <a:rPr lang="en-US" b="1" dirty="0" smtClean="0"/>
              <a:t>4 Who should NOT get hepatitis</a:t>
            </a:r>
          </a:p>
          <a:p>
            <a:r>
              <a:rPr lang="en-US" b="1" dirty="0" smtClean="0"/>
              <a:t>B vaccine?</a:t>
            </a:r>
          </a:p>
          <a:p>
            <a:r>
              <a:rPr lang="en-US" dirty="0" smtClean="0"/>
              <a:t>Anyone with a life-threatening allergy to </a:t>
            </a:r>
            <a:r>
              <a:rPr lang="en-US" b="1" dirty="0" smtClean="0"/>
              <a:t>baker’s</a:t>
            </a:r>
          </a:p>
          <a:p>
            <a:r>
              <a:rPr lang="en-US" b="1" dirty="0" smtClean="0"/>
              <a:t>yeast, or to any other component of the vaccine,</a:t>
            </a:r>
          </a:p>
          <a:p>
            <a:r>
              <a:rPr lang="en-US" dirty="0" smtClean="0"/>
              <a:t>should not get hepatitis B vaccine. Tell your</a:t>
            </a:r>
          </a:p>
          <a:p>
            <a:r>
              <a:rPr lang="en-US" dirty="0" smtClean="0"/>
              <a:t>provider if you have any severe allergies.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Anyone who has had a life-threatening allergic</a:t>
            </a:r>
          </a:p>
          <a:p>
            <a:r>
              <a:rPr lang="en-US" dirty="0" smtClean="0"/>
              <a:t>reaction to a </a:t>
            </a:r>
            <a:r>
              <a:rPr lang="en-US" b="1" dirty="0" smtClean="0"/>
              <a:t>previous dose of hepatitis B vaccine</a:t>
            </a:r>
          </a:p>
          <a:p>
            <a:r>
              <a:rPr lang="en-US" dirty="0" smtClean="0"/>
              <a:t>should not get another dose.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Anyone who is </a:t>
            </a:r>
            <a:r>
              <a:rPr lang="en-US" b="1" dirty="0" smtClean="0"/>
              <a:t>moderately or severely ill when a</a:t>
            </a:r>
          </a:p>
          <a:p>
            <a:r>
              <a:rPr lang="en-US" dirty="0" smtClean="0"/>
              <a:t>dose of vaccine is scheduled should probably wait</a:t>
            </a:r>
          </a:p>
          <a:p>
            <a:r>
              <a:rPr lang="en-US" dirty="0" smtClean="0"/>
              <a:t>until they recover before getting the vaccine.</a:t>
            </a:r>
          </a:p>
          <a:p>
            <a:r>
              <a:rPr lang="en-US" dirty="0" smtClean="0"/>
              <a:t>Your provider can give you more information about these precautions.</a:t>
            </a:r>
          </a:p>
          <a:p>
            <a:r>
              <a:rPr lang="en-US" dirty="0" smtClean="0"/>
              <a:t>Pregnant women who need protection from HBV infection may be vaccinated.</a:t>
            </a:r>
          </a:p>
          <a:p>
            <a:r>
              <a:rPr lang="en-US" b="1" dirty="0" smtClean="0"/>
              <a:t>5Hepatitis B vaccine risks</a:t>
            </a:r>
          </a:p>
          <a:p>
            <a:r>
              <a:rPr lang="en-US" dirty="0" smtClean="0"/>
              <a:t>Hepatitis B is a very safe vaccine. Most people do not have any problems with it.</a:t>
            </a:r>
          </a:p>
          <a:p>
            <a:r>
              <a:rPr lang="en-US" dirty="0" smtClean="0"/>
              <a:t>The following </a:t>
            </a:r>
            <a:r>
              <a:rPr lang="en-US" b="1" dirty="0" smtClean="0"/>
              <a:t>mild problems have been reported: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Soreness where the shot was given (up to about 1</a:t>
            </a:r>
          </a:p>
          <a:p>
            <a:r>
              <a:rPr lang="en-US" dirty="0" smtClean="0"/>
              <a:t>person in 4).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Temperature of 99.9°F or higher (up to about 1</a:t>
            </a:r>
          </a:p>
          <a:p>
            <a:r>
              <a:rPr lang="en-US" dirty="0" smtClean="0"/>
              <a:t>person in 15).</a:t>
            </a:r>
          </a:p>
          <a:p>
            <a:r>
              <a:rPr lang="en-US" b="1" dirty="0" smtClean="0"/>
              <a:t>Severe problems are extremely rare. Severe </a:t>
            </a:r>
            <a:r>
              <a:rPr lang="en-US" b="1" dirty="0" smtClean="0"/>
              <a:t>allergic reactions </a:t>
            </a:r>
            <a:r>
              <a:rPr lang="en-US" b="1" dirty="0" smtClean="0"/>
              <a:t>are believed to occur about once in 1.1 million doses. A vaccine, like any medicine, </a:t>
            </a:r>
            <a:r>
              <a:rPr lang="en-US" b="1" i="1" dirty="0" smtClean="0"/>
              <a:t>could cause a serious reaction. But the risk of a vaccine causing serious harm, or death, is extremely small. More than 100 million people have gotten hepatitis B vaccine in </a:t>
            </a:r>
            <a:r>
              <a:rPr lang="en-US" b="1" i="1" dirty="0" smtClean="0"/>
              <a:t>the United </a:t>
            </a:r>
            <a:r>
              <a:rPr lang="en-US" b="1" i="1" dirty="0" smtClean="0"/>
              <a:t>States.</a:t>
            </a:r>
          </a:p>
          <a:p>
            <a:r>
              <a:rPr lang="en-US" b="1" dirty="0" smtClean="0"/>
              <a:t>6 What if there is a moderate or</a:t>
            </a:r>
          </a:p>
          <a:p>
            <a:r>
              <a:rPr lang="en-US" b="1" dirty="0" smtClean="0"/>
              <a:t>severe reaction?</a:t>
            </a:r>
          </a:p>
          <a:p>
            <a:r>
              <a:rPr lang="en-US" b="1" dirty="0" smtClean="0"/>
              <a:t>What should I look for?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Any unusual condition, such as a high fever or</a:t>
            </a:r>
          </a:p>
          <a:p>
            <a:r>
              <a:rPr lang="en-US" dirty="0" smtClean="0"/>
              <a:t>behavior changes. Signs of a serious allergic</a:t>
            </a:r>
          </a:p>
          <a:p>
            <a:r>
              <a:rPr lang="en-US" dirty="0" smtClean="0"/>
              <a:t>reaction can include difficulty breathing, hoarseness or wheezing, hives, paleness, weakness, a fast heart beat or dizziness.</a:t>
            </a:r>
          </a:p>
          <a:p>
            <a:r>
              <a:rPr lang="en-US" b="1" dirty="0" smtClean="0"/>
              <a:t>What should I do?</a:t>
            </a:r>
          </a:p>
          <a:p>
            <a:r>
              <a:rPr lang="en-US" dirty="0" smtClean="0"/>
              <a:t>•</a:t>
            </a:r>
          </a:p>
          <a:p>
            <a:r>
              <a:rPr lang="en-US" b="1" dirty="0" smtClean="0"/>
              <a:t>Call a doctor, or get the person to a doctor right</a:t>
            </a:r>
          </a:p>
          <a:p>
            <a:r>
              <a:rPr lang="en-US" dirty="0" smtClean="0"/>
              <a:t>away.</a:t>
            </a:r>
          </a:p>
          <a:p>
            <a:r>
              <a:rPr lang="en-US" dirty="0" smtClean="0"/>
              <a:t>•</a:t>
            </a:r>
          </a:p>
          <a:p>
            <a:r>
              <a:rPr lang="en-US" b="1" dirty="0" smtClean="0"/>
              <a:t>Tell your doctor what happened, the date and time</a:t>
            </a:r>
          </a:p>
          <a:p>
            <a:r>
              <a:rPr lang="en-US" dirty="0" smtClean="0"/>
              <a:t>it happened, and when the vaccination was given.</a:t>
            </a:r>
          </a:p>
          <a:p>
            <a:r>
              <a:rPr lang="en-US" dirty="0" smtClean="0"/>
              <a:t>•</a:t>
            </a:r>
          </a:p>
          <a:p>
            <a:r>
              <a:rPr lang="en-US" b="1" dirty="0" smtClean="0"/>
              <a:t>Ask your doctor, nurse, or health department to</a:t>
            </a:r>
          </a:p>
          <a:p>
            <a:r>
              <a:rPr lang="en-US" dirty="0" smtClean="0"/>
              <a:t>report the reaction by filing a Vaccine Adverse</a:t>
            </a:r>
          </a:p>
          <a:p>
            <a:r>
              <a:rPr lang="en-US" dirty="0" smtClean="0"/>
              <a:t>Event Reporting System (VAERS) form.</a:t>
            </a:r>
          </a:p>
          <a:p>
            <a:r>
              <a:rPr lang="en-US" dirty="0" smtClean="0"/>
              <a:t>Or you can file this report through the VAERS</a:t>
            </a:r>
          </a:p>
          <a:p>
            <a:r>
              <a:rPr lang="en-US" dirty="0" smtClean="0"/>
              <a:t>web site at www.vaers.hhs.gov, or by calling</a:t>
            </a:r>
          </a:p>
          <a:p>
            <a:r>
              <a:rPr lang="en-US" dirty="0" smtClean="0"/>
              <a:t>1-800-822-7967.</a:t>
            </a:r>
          </a:p>
          <a:p>
            <a:r>
              <a:rPr lang="en-US" i="1" dirty="0" smtClean="0"/>
              <a:t>VAERS does not provide medical advice.</a:t>
            </a:r>
          </a:p>
          <a:p>
            <a:r>
              <a:rPr lang="en-US" b="1" dirty="0" smtClean="0"/>
              <a:t>7The National Vaccine </a:t>
            </a:r>
            <a:r>
              <a:rPr lang="en-US" b="1" dirty="0" smtClean="0"/>
              <a:t>Injury Compensation </a:t>
            </a:r>
            <a:r>
              <a:rPr lang="en-US" b="1" dirty="0" smtClean="0"/>
              <a:t>Program</a:t>
            </a:r>
          </a:p>
          <a:p>
            <a:r>
              <a:rPr lang="en-US" dirty="0" smtClean="0"/>
              <a:t>In the event that you or your child has a serious reaction to a vaccine, a federal program has been created to help pay for the care of those who have been harmed. For details about the National Vaccine Injury Compensation Program, call 1-800-338-2382 or visit their website at </a:t>
            </a:r>
            <a:r>
              <a:rPr lang="en-US" b="1" dirty="0" smtClean="0"/>
              <a:t>www.hrsa.gov/vaccinecompensation.</a:t>
            </a:r>
          </a:p>
          <a:p>
            <a:r>
              <a:rPr lang="en-US" b="1" dirty="0" smtClean="0"/>
              <a:t>8How can I learn more?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Ask your doctor or nurse. They can give you the</a:t>
            </a:r>
          </a:p>
          <a:p>
            <a:r>
              <a:rPr lang="en-US" dirty="0" smtClean="0"/>
              <a:t>vaccine package insert or suggest other sources of</a:t>
            </a:r>
          </a:p>
          <a:p>
            <a:r>
              <a:rPr lang="en-US" dirty="0" smtClean="0"/>
              <a:t>information.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Call your local or state health department.</a:t>
            </a:r>
          </a:p>
          <a:p>
            <a:r>
              <a:rPr lang="en-US" dirty="0" smtClean="0"/>
              <a:t>•</a:t>
            </a:r>
          </a:p>
          <a:p>
            <a:r>
              <a:rPr lang="en-US" dirty="0" smtClean="0"/>
              <a:t>Contact the Centers for Disease Control and</a:t>
            </a:r>
          </a:p>
          <a:p>
            <a:r>
              <a:rPr lang="en-US" dirty="0" smtClean="0"/>
              <a:t>Prevention (CDC):</a:t>
            </a:r>
          </a:p>
          <a:p>
            <a:r>
              <a:rPr lang="en-US" dirty="0" smtClean="0"/>
              <a:t>- Call </a:t>
            </a:r>
            <a:r>
              <a:rPr lang="en-US" b="1" dirty="0" smtClean="0"/>
              <a:t>1-800-232-4636 (1-800-CDC-INFO)</a:t>
            </a:r>
          </a:p>
          <a:p>
            <a:r>
              <a:rPr lang="en-US" dirty="0" smtClean="0"/>
              <a:t>- Visit CDC websites at:</a:t>
            </a:r>
          </a:p>
          <a:p>
            <a:r>
              <a:rPr lang="en-US" b="1" dirty="0" smtClean="0"/>
              <a:t>www.cdc.gov/ncidod/diseases/hepatitis</a:t>
            </a:r>
          </a:p>
          <a:p>
            <a:r>
              <a:rPr lang="en-US" b="1" dirty="0" smtClean="0"/>
              <a:t>www.cdc.gov/vaccines</a:t>
            </a:r>
          </a:p>
          <a:p>
            <a:r>
              <a:rPr lang="en-US" b="1" dirty="0" smtClean="0"/>
              <a:t>www.cdc.gov/travel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deeppaarrttmmeennttooffhheeaalltthhaannddhhuummaannsseerrvviicceessCenters for Disease Control and Prevention</a:t>
            </a:r>
          </a:p>
          <a:p>
            <a:r>
              <a:rPr lang="en-US" dirty="0" smtClean="0"/>
              <a:t>Vaccine Information Statement (Interim)</a:t>
            </a:r>
          </a:p>
          <a:p>
            <a:r>
              <a:rPr lang="en-US" dirty="0" smtClean="0"/>
              <a:t>Hepatitis B (7/18/07)</a:t>
            </a:r>
          </a:p>
          <a:p>
            <a:r>
              <a:rPr lang="en-US" dirty="0" smtClean="0"/>
              <a:t>42 U.S.C. § 300aa-26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AC3D9-0D46-4BFD-9A90-77D71E9C998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9F4CC534-EB30-4ABD-BEFF-CF2608FBE7B1}" type="datetimeFigureOut">
              <a:rPr lang="en-US" smtClean="0"/>
              <a:pPr/>
              <a:t>12/9/2010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578BEF07-7FA1-4B20-8393-9E93E01A17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i.ehow.com/images/GlobalPhoto/Articles/5306773/latex-gloves-main_Full.jpg&amp;imgrefurl=http://www.ehow.com/how_5306773_use-precautions-prevent-spread-pathogens.html&amp;usg=__yHSkmPvVstxKWlc1DTgQIfzKQjY=&amp;h=300&amp;w=300&amp;sz=15&amp;hl=en&amp;start=38&amp;um=1&amp;tbnid=DT6c7-6lAEN-NM:&amp;tbnh=116&amp;tbnw=116&amp;prev=/images?q=clean+up+blood+pathgens&amp;ndsp=18&amp;hl=en&amp;rls=com.microsoft:en-us:IE-SearchBox&amp;rlz=1I7DMUS&amp;sa=N&amp;start=36&amp;um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www.labsafety.com/images/xl/Biohazard-Disposal-Bucket-gal-LSS_i_LB22020Z.jpg&amp;imgrefurl=http://www.labsafety.com/Biohazard-Disposal-Bucket_s_22020/Biohazard-Signs-and-Tapes_24528983/?isredirect=true&amp;usg=__br9auGPXdWhw9TqOGrjn1_Hrkog=&amp;h=572&amp;w=450&amp;sz=40&amp;hl=en&amp;start=1&amp;um=1&amp;tbnid=BmDVRnB6cMfSmM:&amp;tbnh=134&amp;tbnw=105&amp;prev=/images?q=red+biohazard+bucket&amp;hl=en&amp;rls=com.microsoft:en-us:IE-SearchBox&amp;rlz=1I7DMUS&amp;sa=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/imgres?imgurl=http://www.asepsistechnology.com/go-trauma-rates.gif&amp;imgrefurl=http://www.asepsistechnology.com/about.html&amp;usg=__DPfi5Mv3rcJTL_Qe8LhpTDf6BnY=&amp;h=141&amp;w=150&amp;sz=3&amp;hl=en&amp;start=275&amp;um=1&amp;tbnid=Te6twzk2V0-PVM:&amp;tbnh=90&amp;tbnw=96&amp;prev=/images?q=clean+up+blood+pathgens&amp;ndsp=18&amp;hl=en&amp;rls=com.microsoft:en-us:IE-SearchBox&amp;rlz=1I7DMUS&amp;sa=N&amp;start=270&amp;um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image3.examiner.com/images/blog/EXID3514/images/resized_BloodMPMthe1Stock.jpg&amp;imgrefurl=http://www.examiner.com/examiner/x-3514-Holidays-Examiner~y2009m10d17-Bloodcurdling-beverages-creepy-cocktails-and-disgusting-drinks-for-Halloween&amp;usg=__6Hz4RMBM2j8S_5PNk6jZKhCggCs=&amp;h=240&amp;w=300&amp;sz=4&amp;hl=en&amp;start=124&amp;um=1&amp;tbnid=g8714VvTXm9ykM:&amp;tbnh=93&amp;tbnw=116&amp;prev=/images?q=clean+up+blood+workplace&amp;ndsp=18&amp;hl=en&amp;rls=com.microsoft:en-us:IE-SearchBox&amp;rlz=1I7DMUS&amp;sa=N&amp;start=108&amp;um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safety.1800inet.com/images/marcom/bbp-handcut.jpg&amp;imgrefurl=http://safety.1800inet.com/all_products.php/name/all_products&amp;usg=__pv8BWZd8M6cNTGWNh8WZvpEP27U=&amp;h=286&amp;w=400&amp;sz=21&amp;hl=en&amp;start=8&amp;tbnid=c3Jt5LpfurkfcM:&amp;tbnh=89&amp;tbnw=124&amp;prev=/images?q=pathogens&amp;gbv=2&amp;hl=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i.ehow.com/images/GlobalPhoto/Articles/5435831/371457-main_Full.jpg&amp;imgrefurl=http://www.ehow.com/way_5435831_blood-spill-cleanup-procedures.html&amp;usg=__RCVsjXg4oOsmguFgscDQ_l1Dfow=&amp;h=400&amp;w=600&amp;sz=12&amp;hl=en&amp;start=13&amp;um=1&amp;tbnid=QIgIkUjOK00qmM:&amp;tbnh=90&amp;tbnw=135&amp;prev=/images?q=clean+up+blood+workplace&amp;hl=en&amp;rls=com.microsoft:en-us:IE-SearchBox&amp;rlz=1I7DMUS&amp;um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Borne Pathogens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K. Brackin</a:t>
            </a:r>
          </a:p>
          <a:p>
            <a:r>
              <a:rPr lang="en-US" dirty="0" smtClean="0"/>
              <a:t>Assistant Executive Director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5029200" cy="38862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Located in the Blood Spill Boxes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Gloves , bleach, absorbent, paper towels, </a:t>
            </a:r>
            <a:r>
              <a:rPr lang="en-US" dirty="0" smtClean="0"/>
              <a:t>zip lock bags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Use latrile gloves, not food service gloves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Wash your hands after removing gloves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Cover any open sores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Wear goggles if splashing is a possibility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Limit others from the area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562600"/>
            <a:ext cx="701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Barrier protection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148" name="Picture 4" descr="http://t0.gstatic.com/images?q=tbn:DT6c7-6lAEN-NM:http://i.ehow.com/images/GlobalPhoto/Articles/5306773/latex-gloves-main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1371600" cy="137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 and sanitize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Use disposable paper towels </a:t>
            </a:r>
            <a:r>
              <a:rPr lang="en-US" dirty="0" smtClean="0"/>
              <a:t>and/or absorbent sprinkle </a:t>
            </a:r>
            <a:r>
              <a:rPr lang="en-US" dirty="0" smtClean="0"/>
              <a:t>material to </a:t>
            </a:r>
            <a:r>
              <a:rPr lang="en-US" dirty="0" smtClean="0"/>
              <a:t>clean up the heavily soil deposits.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 broom or mop maybe used for large spills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Any paper towels, bar mops, </a:t>
            </a:r>
            <a:r>
              <a:rPr lang="en-US" dirty="0" smtClean="0"/>
              <a:t>clothing</a:t>
            </a:r>
            <a:r>
              <a:rPr lang="en-US" dirty="0" smtClean="0"/>
              <a:t>, tissues, </a:t>
            </a:r>
            <a:r>
              <a:rPr lang="en-US" dirty="0" smtClean="0"/>
              <a:t>gloves, food </a:t>
            </a:r>
            <a:r>
              <a:rPr lang="en-US" dirty="0" smtClean="0"/>
              <a:t>or absorbent materials must be put </a:t>
            </a:r>
            <a:r>
              <a:rPr lang="en-US" dirty="0" smtClean="0"/>
              <a:t>into a zip lock bag with enough sanitizing liquid to soak the items.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zip lock bag must be place inside a garbage bag and tied closed.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double-bagged items must be taken immediately to the dumpster. Do not place in the regular trash. In 10 minutes the items will no longer be hazardous.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10</a:t>
            </a:r>
            <a:r>
              <a:rPr lang="en-US" dirty="0" smtClean="0"/>
              <a:t>% bleach solutions or sanitizer must be </a:t>
            </a:r>
            <a:r>
              <a:rPr lang="en-US" dirty="0" smtClean="0"/>
              <a:t>used and remain wet for 10 minutes on </a:t>
            </a:r>
            <a:r>
              <a:rPr lang="en-US" dirty="0" smtClean="0"/>
              <a:t>all surfaces, </a:t>
            </a:r>
            <a:r>
              <a:rPr lang="en-US" dirty="0" smtClean="0"/>
              <a:t>mops, brooms, tools</a:t>
            </a:r>
            <a:r>
              <a:rPr lang="en-US" dirty="0" smtClean="0"/>
              <a:t>, or other contaminated </a:t>
            </a:r>
            <a:r>
              <a:rPr lang="en-US" dirty="0" smtClean="0"/>
              <a:t>items to </a:t>
            </a:r>
            <a:r>
              <a:rPr lang="en-US" dirty="0" smtClean="0"/>
              <a:t>kill the </a:t>
            </a:r>
            <a:r>
              <a:rPr lang="en-US" dirty="0" smtClean="0"/>
              <a:t>bodily fluid pathogens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t1.gstatic.com/images?q=tbn:BmDVRnB6cMfSmM:http://www.labsafety.com/images/xl/Biohazard-Disposal-Bucket-gal-LSS_i_LB22020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38" y="2209800"/>
            <a:ext cx="1418088" cy="180975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Te6twzk2V0-PVM:http://www.asepsistechnology.com/go-trauma-rate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61200" y="5105400"/>
            <a:ext cx="1320800" cy="1238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 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Use a tool  – broom</a:t>
            </a:r>
            <a:r>
              <a:rPr lang="en-US" dirty="0" smtClean="0"/>
              <a:t> </a:t>
            </a:r>
            <a:r>
              <a:rPr lang="en-US" dirty="0" smtClean="0"/>
              <a:t>or tongs to pick up the glass. box cutter blade, needle  or other sharp items contaminated with a bodily fluids.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Do not use your hands even with gloves on.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sharp items must </a:t>
            </a:r>
            <a:r>
              <a:rPr lang="en-US" dirty="0" smtClean="0"/>
              <a:t>be place inside a </a:t>
            </a:r>
            <a:r>
              <a:rPr lang="en-US" dirty="0" smtClean="0"/>
              <a:t>puncture resistant container  with a lid like a pickle jar or can with a snap on lid. Add enough sanitizing liquid to soak the items.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puncture-resistant container </a:t>
            </a:r>
            <a:r>
              <a:rPr lang="en-US" dirty="0" smtClean="0"/>
              <a:t>must be taken immediately to the dumpster. Do not place in the regular trash. In 10 minutes the items will no longer be hazardous.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10% bleach solutions or sanitizer must be used and remain wet for 10 minutes on all surfaces, mops, brooms, tools, or other contaminated items to kill the bodily fluid pathogens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5029200" cy="3886200"/>
          </a:xfrm>
        </p:spPr>
        <p:txBody>
          <a:bodyPr/>
          <a:lstStyle/>
          <a:p>
            <a:r>
              <a:rPr lang="en-US" dirty="0" smtClean="0"/>
              <a:t>Be prepared to use impromptu barriers such as:</a:t>
            </a:r>
          </a:p>
          <a:p>
            <a:r>
              <a:rPr lang="en-US" dirty="0" smtClean="0"/>
              <a:t> Garbage bag</a:t>
            </a:r>
          </a:p>
          <a:p>
            <a:r>
              <a:rPr lang="en-US" dirty="0" smtClean="0"/>
              <a:t> Bar mop or your shirt</a:t>
            </a:r>
          </a:p>
          <a:p>
            <a:r>
              <a:rPr lang="en-US" dirty="0" smtClean="0"/>
              <a:t>Diaper</a:t>
            </a:r>
          </a:p>
          <a:p>
            <a:r>
              <a:rPr lang="en-US" dirty="0" smtClean="0"/>
              <a:t>Sandwich bag</a:t>
            </a:r>
          </a:p>
          <a:p>
            <a:r>
              <a:rPr lang="en-US" dirty="0" smtClean="0"/>
              <a:t>Leave on your food service gloves until </a:t>
            </a:r>
            <a:r>
              <a:rPr lang="en-US" dirty="0" err="1" smtClean="0"/>
              <a:t>latrile</a:t>
            </a:r>
            <a:r>
              <a:rPr lang="en-US" dirty="0" smtClean="0"/>
              <a:t> gloves </a:t>
            </a:r>
            <a:r>
              <a:rPr lang="en-US" dirty="0" smtClean="0"/>
              <a:t>arrive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t1.gstatic.com/images?q=tbn:g8714VvTXm9ykM:http://image3.examiner.com/images/blog/EXID3514/images/resized_BloodMPMthe1Sto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590800"/>
            <a:ext cx="18669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Contaminated with Blood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all food that may be contaminated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</a:t>
            </a:r>
            <a:r>
              <a:rPr lang="en-US" dirty="0" smtClean="0"/>
              <a:t>exposed to bodily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 with soap and water</a:t>
            </a:r>
          </a:p>
          <a:p>
            <a:r>
              <a:rPr lang="en-US" dirty="0" smtClean="0"/>
              <a:t>Flush eyes with eye wash solution</a:t>
            </a:r>
          </a:p>
          <a:p>
            <a:r>
              <a:rPr lang="en-US" dirty="0" smtClean="0"/>
              <a:t>Seek medical treatment and prophylactic treatment</a:t>
            </a:r>
          </a:p>
          <a:p>
            <a:r>
              <a:rPr lang="en-US" dirty="0" smtClean="0"/>
              <a:t>Document exposure on an ASC accident report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 B vaccination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3 shots over several months </a:t>
            </a:r>
          </a:p>
          <a:p>
            <a:r>
              <a:rPr lang="en-US" dirty="0" smtClean="0"/>
              <a:t>County Office building </a:t>
            </a:r>
          </a:p>
          <a:p>
            <a:r>
              <a:rPr lang="en-US" dirty="0" smtClean="0"/>
              <a:t>Paid for your time</a:t>
            </a:r>
          </a:p>
          <a:p>
            <a:r>
              <a:rPr lang="en-US" dirty="0" smtClean="0"/>
              <a:t>Can decline now and receive it at a later time</a:t>
            </a:r>
          </a:p>
          <a:p>
            <a:r>
              <a:rPr lang="en-US" dirty="0" smtClean="0"/>
              <a:t>Endorsed by the medical community</a:t>
            </a:r>
          </a:p>
          <a:p>
            <a:r>
              <a:rPr lang="en-US" dirty="0" smtClean="0"/>
              <a:t>http://www.cdc.gov/vaccines/pubs/vis/downloads/vis-hep-b.pdf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blood borne pathogens </a:t>
            </a:r>
          </a:p>
          <a:p>
            <a:r>
              <a:rPr lang="en-US" dirty="0" smtClean="0"/>
              <a:t>Understand how diseases are transmitted</a:t>
            </a:r>
          </a:p>
          <a:p>
            <a:r>
              <a:rPr lang="en-US" dirty="0" smtClean="0"/>
              <a:t>Clean up procedures and limit exposure</a:t>
            </a:r>
          </a:p>
          <a:p>
            <a:r>
              <a:rPr lang="en-US" dirty="0" smtClean="0"/>
              <a:t>Respond appropriately if exposed</a:t>
            </a:r>
          </a:p>
          <a:p>
            <a:r>
              <a:rPr lang="en-US" dirty="0" smtClean="0"/>
              <a:t>Understand your right to medical evaluation and Hep B shots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Micro-organisms present in human blood that can cause disease</a:t>
            </a:r>
          </a:p>
          <a:p>
            <a:pPr lvl="1"/>
            <a:r>
              <a:rPr lang="en-US" dirty="0" smtClean="0"/>
              <a:t>Viruses, bacteria, parasites, fungi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* Primary workplace pathogens</a:t>
            </a:r>
          </a:p>
          <a:p>
            <a:pPr lvl="1"/>
            <a:r>
              <a:rPr lang="en-US" dirty="0" smtClean="0"/>
              <a:t>Human immunodeficiency virus (HIV)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Does not survive long outside the body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No cure </a:t>
            </a:r>
          </a:p>
          <a:p>
            <a:pPr lvl="1"/>
            <a:r>
              <a:rPr lang="en-US" dirty="0" smtClean="0"/>
              <a:t>Hepatitis B virus (HBV)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 1 million people infected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 No cure 	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 Can survive outside the body for up to a week</a:t>
            </a:r>
          </a:p>
          <a:p>
            <a:pPr lvl="1"/>
            <a:r>
              <a:rPr lang="en-US" dirty="0" smtClean="0"/>
              <a:t>Hepatitis C virus (HCV)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4 million infected</a:t>
            </a:r>
          </a:p>
          <a:p>
            <a:r>
              <a:rPr lang="en-US" dirty="0"/>
              <a:t>	</a:t>
            </a:r>
            <a:r>
              <a:rPr lang="en-US" dirty="0" smtClean="0"/>
              <a:t>No cure</a:t>
            </a:r>
            <a:endParaRPr lang="en-US" dirty="0"/>
          </a:p>
          <a:p>
            <a:r>
              <a:rPr lang="en-US" dirty="0" smtClean="0"/>
              <a:t>	Can survive outside the body for up to 4 days; usually survives 	up to 16 hours at room temperature</a:t>
            </a:r>
          </a:p>
          <a:p>
            <a:pPr lvl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66800" y="8382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Diseases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Syphilis</a:t>
            </a:r>
          </a:p>
          <a:p>
            <a:r>
              <a:rPr lang="en-US" dirty="0" smtClean="0"/>
              <a:t> Malaria</a:t>
            </a:r>
          </a:p>
          <a:p>
            <a:r>
              <a:rPr lang="en-US" dirty="0" smtClean="0"/>
              <a:t>Babesiosis</a:t>
            </a:r>
          </a:p>
          <a:p>
            <a:r>
              <a:rPr lang="en-US" dirty="0" smtClean="0"/>
              <a:t>Brucellosis</a:t>
            </a:r>
          </a:p>
          <a:p>
            <a:r>
              <a:rPr lang="en-US" dirty="0" smtClean="0"/>
              <a:t>Leptospirosis</a:t>
            </a:r>
          </a:p>
          <a:p>
            <a:r>
              <a:rPr lang="en-US" dirty="0" smtClean="0"/>
              <a:t> Arboviral infections (especially Colorado tick fever)</a:t>
            </a:r>
          </a:p>
          <a:p>
            <a:r>
              <a:rPr lang="en-US" dirty="0" smtClean="0"/>
              <a:t> Relapsing fever</a:t>
            </a:r>
          </a:p>
          <a:p>
            <a:r>
              <a:rPr lang="en-US" dirty="0" smtClean="0"/>
              <a:t> Creutzfeld-Jakob disease</a:t>
            </a:r>
          </a:p>
          <a:p>
            <a:r>
              <a:rPr lang="en-US" dirty="0" smtClean="0"/>
              <a:t>Human T-lymphotropic Virus Type I</a:t>
            </a:r>
          </a:p>
          <a:p>
            <a:r>
              <a:rPr lang="en-US" dirty="0" smtClean="0"/>
              <a:t> Viral hemorrhagic fever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477962"/>
          </a:xfrm>
        </p:spPr>
        <p:txBody>
          <a:bodyPr/>
          <a:lstStyle/>
          <a:p>
            <a:r>
              <a:rPr lang="en-US" dirty="0" smtClean="0"/>
              <a:t>Transmission in the 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Entering the blood stream through:</a:t>
            </a:r>
          </a:p>
          <a:p>
            <a:pPr lvl="1"/>
            <a:r>
              <a:rPr lang="en-US" dirty="0" smtClean="0"/>
              <a:t>Puncture with contaminated item such as a knife , piece of glass, or a used needle</a:t>
            </a:r>
          </a:p>
          <a:p>
            <a:pPr lvl="1"/>
            <a:r>
              <a:rPr lang="en-US" dirty="0" smtClean="0"/>
              <a:t>Through an open wound, sore, or rash</a:t>
            </a:r>
          </a:p>
          <a:p>
            <a:pPr lvl="1"/>
            <a:r>
              <a:rPr lang="en-US" dirty="0" smtClean="0"/>
              <a:t>Through the mucus membranes such as the mouth, nose, or eyes</a:t>
            </a:r>
          </a:p>
          <a:p>
            <a:pPr lvl="1"/>
            <a:r>
              <a:rPr lang="en-US" dirty="0" smtClean="0"/>
              <a:t>Human bite that breaks the skin</a:t>
            </a:r>
            <a:endParaRPr lang="en-US" dirty="0"/>
          </a:p>
        </p:txBody>
      </p:sp>
      <p:pic>
        <p:nvPicPr>
          <p:cNvPr id="30722" name="Picture 2" descr="http://t1.gstatic.com/images?q=tbn:c3Jt5LpfurkfcM:http://safety.1800inet.com/images/marcom/bbp-handcu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868" y="4724400"/>
            <a:ext cx="2123326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Bodily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029200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Blood</a:t>
            </a:r>
          </a:p>
          <a:p>
            <a:r>
              <a:rPr lang="en-US" sz="1600" dirty="0" smtClean="0"/>
              <a:t>Semen and vaginal secretions </a:t>
            </a:r>
          </a:p>
          <a:p>
            <a:r>
              <a:rPr lang="en-US" sz="1600" dirty="0" smtClean="0"/>
              <a:t>Other body fluids containing visible blood</a:t>
            </a:r>
          </a:p>
          <a:p>
            <a:pPr lvl="1"/>
            <a:r>
              <a:rPr lang="en-US" dirty="0" smtClean="0"/>
              <a:t>Feces</a:t>
            </a:r>
          </a:p>
          <a:p>
            <a:pPr lvl="1"/>
            <a:r>
              <a:rPr lang="en-US" dirty="0" smtClean="0"/>
              <a:t> nasal secretions</a:t>
            </a:r>
          </a:p>
          <a:p>
            <a:pPr lvl="1"/>
            <a:r>
              <a:rPr lang="en-US" dirty="0" smtClean="0"/>
              <a:t> sputum</a:t>
            </a:r>
          </a:p>
          <a:p>
            <a:pPr lvl="1"/>
            <a:r>
              <a:rPr lang="en-US" dirty="0" smtClean="0"/>
              <a:t>Sweat</a:t>
            </a:r>
          </a:p>
          <a:p>
            <a:pPr lvl="1"/>
            <a:r>
              <a:rPr lang="en-US" dirty="0" smtClean="0"/>
              <a:t> tears</a:t>
            </a:r>
          </a:p>
          <a:p>
            <a:pPr lvl="1"/>
            <a:r>
              <a:rPr lang="en-US" dirty="0" smtClean="0"/>
              <a:t> urine</a:t>
            </a:r>
          </a:p>
          <a:p>
            <a:pPr lvl="1"/>
            <a:r>
              <a:rPr lang="en-US" dirty="0" smtClean="0"/>
              <a:t> vomitus </a:t>
            </a:r>
          </a:p>
          <a:p>
            <a:pPr lvl="1"/>
            <a:r>
              <a:rPr lang="en-US" dirty="0" smtClean="0"/>
              <a:t>saliva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67200" y="1981200"/>
            <a:ext cx="465279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Treat all bodily fluids as if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they are contaminated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8000"/>
              </a:lnSpc>
            </a:pPr>
            <a:r>
              <a:rPr lang="en-US" sz="2400" dirty="0" smtClean="0"/>
              <a:t>Contaminated sharp objects or needles</a:t>
            </a:r>
          </a:p>
          <a:p>
            <a:pPr>
              <a:lnSpc>
                <a:spcPct val="88000"/>
              </a:lnSpc>
            </a:pPr>
            <a:r>
              <a:rPr lang="en-US" sz="2400" dirty="0" smtClean="0"/>
              <a:t>Broken skin, including rashes</a:t>
            </a:r>
          </a:p>
          <a:p>
            <a:pPr>
              <a:lnSpc>
                <a:spcPct val="88000"/>
              </a:lnSpc>
            </a:pPr>
            <a:r>
              <a:rPr lang="en-US" sz="2400" dirty="0" smtClean="0"/>
              <a:t>Mucous membrane</a:t>
            </a:r>
          </a:p>
          <a:p>
            <a:pPr lvl="1">
              <a:lnSpc>
                <a:spcPct val="88000"/>
              </a:lnSpc>
            </a:pPr>
            <a:r>
              <a:rPr lang="en-US" sz="2000" dirty="0" smtClean="0"/>
              <a:t>Eyes</a:t>
            </a:r>
          </a:p>
          <a:p>
            <a:pPr lvl="1">
              <a:lnSpc>
                <a:spcPct val="88000"/>
              </a:lnSpc>
            </a:pPr>
            <a:r>
              <a:rPr lang="en-US" sz="2000" dirty="0" smtClean="0"/>
              <a:t>Mouth</a:t>
            </a:r>
          </a:p>
          <a:p>
            <a:pPr lvl="1">
              <a:lnSpc>
                <a:spcPct val="88000"/>
              </a:lnSpc>
            </a:pPr>
            <a:r>
              <a:rPr lang="en-US" sz="2000" dirty="0" smtClean="0"/>
              <a:t>Nose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Contact with a </a:t>
            </a:r>
            <a:r>
              <a:rPr lang="en-US" dirty="0" smtClean="0"/>
              <a:t>co-worker or customer </a:t>
            </a:r>
            <a:r>
              <a:rPr lang="en-US" dirty="0" smtClean="0"/>
              <a:t>who suffers a bleeding </a:t>
            </a:r>
            <a:r>
              <a:rPr lang="en-US" dirty="0" smtClean="0"/>
              <a:t>injury</a:t>
            </a:r>
          </a:p>
          <a:p>
            <a:r>
              <a:rPr lang="en-US" dirty="0" smtClean="0"/>
              <a:t>Contact with a co-worker or customer vomiting</a:t>
            </a:r>
            <a:endParaRPr lang="en-US" dirty="0" smtClean="0"/>
          </a:p>
          <a:p>
            <a:r>
              <a:rPr lang="en-US" dirty="0" smtClean="0"/>
              <a:t>Contact with blood while administering first aid</a:t>
            </a:r>
          </a:p>
          <a:p>
            <a:r>
              <a:rPr lang="en-US" dirty="0" smtClean="0"/>
              <a:t>Touching a contaminated surface, paper product, tool, or needle</a:t>
            </a:r>
          </a:p>
          <a:p>
            <a:r>
              <a:rPr lang="en-US" dirty="0" smtClean="0"/>
              <a:t>Laundry that contains blood</a:t>
            </a:r>
          </a:p>
          <a:p>
            <a:r>
              <a:rPr lang="en-US" dirty="0" smtClean="0"/>
              <a:t> Assigned to clean up blood or bodily fluids ( bathrooms or accidents)</a:t>
            </a:r>
          </a:p>
          <a:p>
            <a:endParaRPr lang="en-US" dirty="0"/>
          </a:p>
        </p:txBody>
      </p:sp>
      <p:pic>
        <p:nvPicPr>
          <p:cNvPr id="9218" name="Picture 2" descr="http://t0.gstatic.com/images?q=tbn:QIgIkUjOK00qmM:http://i.ehow.com/images/GlobalPhoto/Articles/5435831/371457-main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410200"/>
            <a:ext cx="1714498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 </a:t>
            </a:r>
            <a:endParaRPr lang="en-US" dirty="0"/>
          </a:p>
        </p:txBody>
      </p:sp>
      <p:pic>
        <p:nvPicPr>
          <p:cNvPr id="4" name="Picture 2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981200"/>
            <a:ext cx="3424006" cy="3886200"/>
          </a:xfr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5800" y="19050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If possible the person whose bodily fluid or blood is spilled should clean it up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If they are not able, a </a:t>
            </a:r>
            <a:r>
              <a:rPr lang="en-US" dirty="0" smtClean="0"/>
              <a:t>manager, supervisor, janitor or maintenance worker </a:t>
            </a:r>
            <a:r>
              <a:rPr lang="en-US" dirty="0" smtClean="0"/>
              <a:t>should clean up the spill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376</TotalTime>
  <Words>1960</Words>
  <Application>Microsoft Office PowerPoint</Application>
  <PresentationFormat>On-screen Show (4:3)</PresentationFormat>
  <Paragraphs>284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Firelight</vt:lpstr>
      <vt:lpstr>Blood Borne Pathogens </vt:lpstr>
      <vt:lpstr>Outline</vt:lpstr>
      <vt:lpstr>Slide 3</vt:lpstr>
      <vt:lpstr>Other diseases</vt:lpstr>
      <vt:lpstr>Transmission in the workplace</vt:lpstr>
      <vt:lpstr>Bodily Fluids</vt:lpstr>
      <vt:lpstr>Transmission to you</vt:lpstr>
      <vt:lpstr>Situations </vt:lpstr>
      <vt:lpstr>Clean up </vt:lpstr>
      <vt:lpstr>Tools for clean up</vt:lpstr>
      <vt:lpstr>Absorb and sanitize</vt:lpstr>
      <vt:lpstr>Sharp Clean Up</vt:lpstr>
      <vt:lpstr>Impromptu</vt:lpstr>
      <vt:lpstr>Food Contaminated with Blood </vt:lpstr>
      <vt:lpstr>If you are exposed to bodily fluids</vt:lpstr>
      <vt:lpstr>Hep B vaccination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Borne Pathogens </dc:title>
  <dc:creator>brackinm</dc:creator>
  <cp:lastModifiedBy>brackinm</cp:lastModifiedBy>
  <cp:revision>98</cp:revision>
  <dcterms:created xsi:type="dcterms:W3CDTF">2009-11-30T14:50:22Z</dcterms:created>
  <dcterms:modified xsi:type="dcterms:W3CDTF">2010-12-09T21:52:35Z</dcterms:modified>
</cp:coreProperties>
</file>